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48"/>
  </p:notesMasterIdLst>
  <p:sldIdLst>
    <p:sldId id="2076137812" r:id="rId19"/>
    <p:sldId id="2076138062" r:id="rId20"/>
    <p:sldId id="2134805668" r:id="rId21"/>
    <p:sldId id="2134805680" r:id="rId22"/>
    <p:sldId id="2120" r:id="rId23"/>
    <p:sldId id="2145705987" r:id="rId24"/>
    <p:sldId id="2145705988" r:id="rId25"/>
    <p:sldId id="2134805707" r:id="rId26"/>
    <p:sldId id="2134805684" r:id="rId27"/>
    <p:sldId id="2147478642" r:id="rId28"/>
    <p:sldId id="2147478639" r:id="rId29"/>
    <p:sldId id="2147478636" r:id="rId30"/>
    <p:sldId id="2134805695" r:id="rId31"/>
    <p:sldId id="2147469866" r:id="rId32"/>
    <p:sldId id="2076137823" r:id="rId33"/>
    <p:sldId id="2134805708" r:id="rId34"/>
    <p:sldId id="2076137847" r:id="rId35"/>
    <p:sldId id="2076137848" r:id="rId36"/>
    <p:sldId id="2076137850" r:id="rId37"/>
    <p:sldId id="2076137849" r:id="rId38"/>
    <p:sldId id="2145705977" r:id="rId39"/>
    <p:sldId id="2145705979" r:id="rId40"/>
    <p:sldId id="2076137853" r:id="rId41"/>
    <p:sldId id="2076137851" r:id="rId42"/>
    <p:sldId id="2145705981" r:id="rId43"/>
    <p:sldId id="2076137854" r:id="rId44"/>
    <p:sldId id="2076137830" r:id="rId45"/>
    <p:sldId id="2147478641" r:id="rId46"/>
    <p:sldId id="207613783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34805668"/>
            <p14:sldId id="2134805680"/>
            <p14:sldId id="2120"/>
            <p14:sldId id="2145705987"/>
            <p14:sldId id="2145705988"/>
            <p14:sldId id="2134805707"/>
            <p14:sldId id="2134805684"/>
            <p14:sldId id="2147478642"/>
            <p14:sldId id="2147478639"/>
            <p14:sldId id="2147478636"/>
            <p14:sldId id="2134805695"/>
            <p14:sldId id="2147469866"/>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Lst>
        </p14:section>
        <p14:section name="Identity &amp; Access Mgmt" id="{188A6EBD-CFD3-4C32-9613-A7564210A25B}">
          <p14:sldIdLst>
            <p14:sldId id="2076137848"/>
          </p14:sldIdLst>
        </p14:section>
        <p14:section name="Network Topology &amp; Connectivity" id="{25FF092F-F0BB-4D40-869D-C3ECBE97A5B9}">
          <p14:sldIdLst>
            <p14:sldId id="2076137850"/>
          </p14:sldIdLst>
        </p14:section>
        <p14:section name="Resource Organization" id="{DBBAC8B6-1395-49A4-B21B-43EC66992E7C}">
          <p14:sldIdLst>
            <p14:sldId id="2076137849"/>
            <p14:sldId id="2145705977"/>
            <p14:sldId id="2145705979"/>
          </p14:sldIdLst>
        </p14:section>
        <p14:section name="Security" id="{B6616848-B046-492A-87BA-DA2EBDF81461}">
          <p14:sldIdLst>
            <p14:sldId id="2076137853"/>
          </p14:sldIdLst>
        </p14:section>
        <p14:section name="Management, Monitoring, BCDR" id="{BCF7F8F9-C8B2-4666-AE09-3C86055DB40B}">
          <p14:sldIdLst>
            <p14:sldId id="2076137851"/>
          </p14:sldIdLst>
        </p14:section>
        <p14:section name="Governance" id="{2082CE0E-CFFA-4A69-B75A-D4B8C114B5AB}">
          <p14:sldIdLst>
            <p14:sldId id="2145705981"/>
          </p14:sldIdLst>
        </p14:section>
        <p14:section name="Platform Automation" id="{8A3CD5D5-E231-4EC9-99A0-A31F358CB193}">
          <p14:sldIdLst>
            <p14:sldId id="2076137854"/>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FC60B1-A14A-46D1-AA0A-F412F7A955F4}" v="47" dt="2022-11-01T12:41:20.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0895" autoAdjust="0"/>
  </p:normalViewPr>
  <p:slideViewPr>
    <p:cSldViewPr snapToGrid="0">
      <p:cViewPr varScale="1">
        <p:scale>
          <a:sx n="159" d="100"/>
          <a:sy n="159" d="100"/>
        </p:scale>
        <p:origin x="11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7DFC60B1-A14A-46D1-AA0A-F412F7A955F4}"/>
    <pc:docChg chg="modSld sldOrd">
      <pc:chgData name="Jonathan Vella" userId="ff59d9e4-9df8-4ae6-90e3-b837e2f6651b" providerId="ADAL" clId="{7DFC60B1-A14A-46D1-AA0A-F412F7A955F4}" dt="2022-11-01T12:41:20.774" v="47" actId="6549"/>
      <pc:docMkLst>
        <pc:docMk/>
      </pc:docMkLst>
      <pc:sldChg chg="modSp ord">
        <pc:chgData name="Jonathan Vella" userId="ff59d9e4-9df8-4ae6-90e3-b837e2f6651b" providerId="ADAL" clId="{7DFC60B1-A14A-46D1-AA0A-F412F7A955F4}" dt="2022-11-01T12:41:20.774" v="47" actId="6549"/>
        <pc:sldMkLst>
          <pc:docMk/>
          <pc:sldMk cId="228391779" sldId="2147469866"/>
        </pc:sldMkLst>
        <pc:spChg chg="mod">
          <ac:chgData name="Jonathan Vella" userId="ff59d9e4-9df8-4ae6-90e3-b837e2f6651b" providerId="ADAL" clId="{7DFC60B1-A14A-46D1-AA0A-F412F7A955F4}" dt="2022-11-01T12:41:20.774" v="47" actId="6549"/>
          <ac:spMkLst>
            <pc:docMk/>
            <pc:sldMk cId="228391779" sldId="2147469866"/>
            <ac:spMk id="12" creationId="{C88486B0-ED6B-477E-B4C7-42553BFA46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19</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24</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25</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landing zones focus on unifying technologies and technical guidance to help you build a successful cloud environment. </a:t>
            </a:r>
          </a:p>
          <a:p>
            <a:endParaRPr lang="en-US"/>
          </a:p>
          <a:p>
            <a:r>
              <a:rPr lang="en-US"/>
              <a:t>In general, Azure landing zones:</a:t>
            </a:r>
          </a:p>
          <a:p>
            <a:endParaRPr lang="en-US"/>
          </a:p>
          <a:p>
            <a:pPr marL="171450" indent="-171450">
              <a:buFont typeface="Arial" panose="020B0604020202020204" pitchFamily="34" charset="0"/>
              <a:buChar char="•"/>
            </a:pPr>
            <a:r>
              <a:rPr lang="en-US"/>
              <a:t>Offer repeatable packaged environments </a:t>
            </a:r>
          </a:p>
          <a:p>
            <a:pPr marL="171450" indent="-171450">
              <a:buFont typeface="Arial" panose="020B0604020202020204" pitchFamily="34" charset="0"/>
              <a:buChar char="•"/>
            </a:pPr>
            <a:r>
              <a:rPr lang="en-US"/>
              <a:t>Enable migrations and net new apps.	</a:t>
            </a:r>
          </a:p>
          <a:p>
            <a:pPr marL="171450" indent="-171450">
              <a:buFont typeface="Arial" panose="020B0604020202020204" pitchFamily="34" charset="0"/>
              <a:buChar char="•"/>
            </a:pPr>
            <a:r>
              <a:rPr lang="en-US"/>
              <a:t>Simplify the process of starting a cloud environment, to enable teams to focus on migration or innovation</a:t>
            </a:r>
          </a:p>
          <a:p>
            <a:endParaRPr lang="en-US"/>
          </a:p>
          <a:p>
            <a:r>
              <a:rPr lang="en-US"/>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a:solidFill>
                  <a:schemeClr val="tx1"/>
                </a:solidFill>
                <a:effectLst/>
                <a:latin typeface="Segoe UI" panose="020B0502040204020203" pitchFamily="34" charset="0"/>
                <a:ea typeface="+mn-ea"/>
                <a:cs typeface="+mn-cs"/>
              </a:rPr>
              <a:t>The ALZ architecture should </a:t>
            </a:r>
            <a:r>
              <a:rPr lang="en-US" sz="900" b="1" i="0" strike="sngStrike" kern="1200">
                <a:solidFill>
                  <a:schemeClr val="tx1"/>
                </a:solidFill>
                <a:effectLst/>
                <a:latin typeface="Segoe UI" panose="020B0502040204020203" pitchFamily="34" charset="0"/>
                <a:ea typeface="+mn-ea"/>
                <a:cs typeface="+mn-cs"/>
              </a:rPr>
              <a:t>NOT</a:t>
            </a:r>
            <a:r>
              <a:rPr lang="en-US" sz="900" b="0" i="0" strike="sngStrike"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err="1">
                <a:solidFill>
                  <a:schemeClr val="tx1"/>
                </a:solidFill>
                <a:effectLst/>
                <a:latin typeface="Segoe UI" panose="020B0502040204020203" pitchFamily="34" charset="0"/>
                <a:ea typeface="+mn-ea"/>
                <a:cs typeface="+mn-cs"/>
              </a:rPr>
              <a:t>AppOps</a:t>
            </a:r>
            <a:r>
              <a:rPr lang="en-US" sz="900" b="0" i="0" strike="sngStrike"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a:latin typeface="Segoe UI"/>
                <a:cs typeface="Segoe UI"/>
              </a:rPr>
              <a:t>The ALZ architecture</a:t>
            </a:r>
            <a:r>
              <a:rPr lang="en-US" sz="900" b="0" i="0" strike="sngStrike"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a:solidFill>
                  <a:schemeClr val="tx1"/>
                </a:solidFill>
                <a:effectLst/>
                <a:latin typeface="Segoe UI"/>
                <a:cs typeface="Segoe UI"/>
              </a:rPr>
              <a:t>The</a:t>
            </a:r>
            <a:r>
              <a:rPr lang="en-US" sz="900" strike="sngStrike">
                <a:latin typeface="Segoe UI"/>
                <a:cs typeface="Segoe UI"/>
              </a:rPr>
              <a:t> ALZ</a:t>
            </a:r>
            <a:r>
              <a:rPr lang="en-US" sz="900" b="0" i="0" strike="sngStrike"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a:latin typeface="Segoe UI"/>
              <a:cs typeface="Segoe UI"/>
            </a:endParaRPr>
          </a:p>
          <a:p>
            <a:pPr marL="228600" indent="-228600">
              <a:buFont typeface="+mj-lt"/>
              <a:buAutoNum type="arabicPeriod"/>
            </a:pPr>
            <a:r>
              <a:rPr lang="en-US" sz="882" b="0" i="0" strike="sngStrike"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11/1/2022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11/1/2022</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11/1/2022</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11/1/2022</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11/1/2022</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11/1/2022</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11/1/2022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4.jpeg"/><Relationship Id="rId4" Type="http://schemas.openxmlformats.org/officeDocument/2006/relationships/image" Target="../media/image1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5.svg"/><Relationship Id="rId4" Type="http://schemas.openxmlformats.org/officeDocument/2006/relationships/image" Target="../media/image134.png"/></Relationships>
</file>

<file path=ppt/slides/_rels/slide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147.png"/><Relationship Id="rId4" Type="http://schemas.openxmlformats.org/officeDocument/2006/relationships/image" Target="../media/image146.svg"/></Relationships>
</file>

<file path=ppt/slides/_rels/slide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49.svg"/></Relationships>
</file>

<file path=ppt/slides/_rels/slide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53.png"/><Relationship Id="rId4" Type="http://schemas.openxmlformats.org/officeDocument/2006/relationships/image" Target="../media/image152.svg"/></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54.svg"/></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291.xml"/></Relationships>
</file>

<file path=ppt/slides/_rels/slide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150.png"/><Relationship Id="rId5" Type="http://schemas.openxmlformats.org/officeDocument/2006/relationships/image" Target="../media/image158.svg"/><Relationship Id="rId4" Type="http://schemas.openxmlformats.org/officeDocument/2006/relationships/image" Target="../media/image157.png"/></Relationships>
</file>

<file path=ppt/slides/_rels/slide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61.png"/><Relationship Id="rId4" Type="http://schemas.openxmlformats.org/officeDocument/2006/relationships/image" Target="../media/image160.svg"/></Relationships>
</file>

<file path=ppt/slides/_rels/slide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xml"/><Relationship Id="rId1" Type="http://schemas.openxmlformats.org/officeDocument/2006/relationships/slideLayout" Target="../slideLayouts/slideLayout41.xml"/><Relationship Id="rId5" Type="http://schemas.openxmlformats.org/officeDocument/2006/relationships/image" Target="../media/image164.png"/><Relationship Id="rId4" Type="http://schemas.openxmlformats.org/officeDocument/2006/relationships/image" Target="../media/image163.svg"/></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50.png"/><Relationship Id="rId4" Type="http://schemas.openxmlformats.org/officeDocument/2006/relationships/image" Target="../media/image163.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5.svg"/><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Azure Landing Zones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4389"/>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42255859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9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641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1100" b="1" dirty="0">
                <a:gradFill>
                  <a:gsLst>
                    <a:gs pos="2917">
                      <a:srgbClr val="000000"/>
                    </a:gs>
                    <a:gs pos="30000">
                      <a:srgbClr val="000000"/>
                    </a:gs>
                  </a:gsLst>
                  <a:lin ang="5400000" scaled="0"/>
                </a:gradFill>
                <a:latin typeface="Segoe UI"/>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tx2"/>
                </a:solidFill>
                <a:latin typeface="Segoe UI Semibold" panose="020B0702040204020203" pitchFamily="34" charset="0"/>
                <a:cs typeface="Segoe UI Semibold" panose="020B0702040204020203" pitchFamily="34" charset="0"/>
                <a:hlinkClick r:id="rId6"/>
              </a:rPr>
              <a:t>Landing zone implementation options</a:t>
            </a:r>
            <a:endParaRPr lang="en-US" sz="28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Areas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p>
        </p:txBody>
      </p:sp>
    </p:spTree>
    <p:extLst>
      <p:ext uri="{BB962C8B-B14F-4D97-AF65-F5344CB8AC3E}">
        <p14:creationId xmlns:p14="http://schemas.microsoft.com/office/powerpoint/2010/main" val="721570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353" spc="-49" dirty="0">
                <a:solidFill>
                  <a:srgbClr val="0078D3"/>
                </a:solidFill>
                <a:latin typeface="Segoe UI Semibold"/>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9389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a:t>Enable </a:t>
            </a:r>
            <a:r>
              <a:rPr lang="en-GB" sz="2400"/>
              <a:t>Autonomy for Innovation and Transformation</a:t>
            </a:r>
          </a:p>
          <a:p>
            <a:pPr marL="228556" indent="-228556">
              <a:spcAft>
                <a:spcPts val="3400"/>
              </a:spcAft>
              <a:buChar char=""/>
            </a:pPr>
            <a:r>
              <a:rPr lang="en-GB" sz="2400"/>
              <a:t>Security and Compliance By-Default</a:t>
            </a:r>
          </a:p>
          <a:p>
            <a:pPr marL="228556" indent="-228556">
              <a:buChar char=""/>
            </a:pPr>
            <a:r>
              <a:rPr lang="en-GB" sz="2400"/>
              <a:t>Governance At-Scale with Sustainable Cloud Engineering</a:t>
            </a:r>
            <a:endParaRPr lang="en-US" sz="240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a:solidFill>
                  <a:srgbClr val="FFFFFF"/>
                </a:solidFill>
                <a:latin typeface="+mn-lt"/>
              </a:rPr>
              <a:t>Azure Native Design and Platform Roadmap Alignment</a:t>
            </a:r>
            <a:endParaRPr lang="en-US" sz="1800" kern="0">
              <a:solidFill>
                <a:srgbClr val="FFFFFF"/>
              </a:solidFill>
              <a:latin typeface="+mn-lt"/>
            </a:endParaRPr>
          </a:p>
        </p:txBody>
      </p:sp>
    </p:spTree>
    <p:extLst>
      <p:ext uri="{BB962C8B-B14F-4D97-AF65-F5344CB8AC3E}">
        <p14:creationId xmlns:p14="http://schemas.microsoft.com/office/powerpoint/2010/main" val="35181304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3E12E507-96F2-43FE-9633-836CCE61E55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01 - Azure Landing Zones Design Principles-Considerations-Recommendations</Template>
  <TotalTime>25</TotalTime>
  <Words>2842</Words>
  <Application>Microsoft Office PowerPoint</Application>
  <PresentationFormat>Widescreen</PresentationFormat>
  <Paragraphs>331</Paragraphs>
  <Slides>29</Slides>
  <Notes>28</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29</vt:i4>
      </vt:variant>
    </vt:vector>
  </HeadingPairs>
  <TitlesOfParts>
    <vt:vector size="56"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Azure Landing Zones</vt:lpstr>
      <vt:lpstr>Microsoft Cloud Adoption Framework for Azure</vt:lpstr>
      <vt:lpstr>Azure Landing Zones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Design Areas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Identity &amp; Access Management</vt:lpstr>
      <vt:lpstr>Network Topology &amp; Connectivity </vt:lpstr>
      <vt:lpstr>Resource Organization </vt:lpstr>
      <vt:lpstr>How do we handle "dev/test/production" workload landing zones in enterprise-scale architecture?</vt:lpstr>
      <vt:lpstr>How do we handle "dev/test/production" workload landing zones in enterprise-scale architecture?</vt:lpstr>
      <vt:lpstr>Security </vt:lpstr>
      <vt:lpstr>Management </vt:lpstr>
      <vt:lpstr>Governance </vt:lpstr>
      <vt:lpstr>Platform Automation &amp; DevOps </vt:lpstr>
      <vt:lpstr>Resources &amp; Next Steps</vt:lpstr>
      <vt:lpstr>Azure Landing Zones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CAF Azure Landing Zones</dc:title>
  <dc:creator>Jonathan Vella</dc:creator>
  <cp:lastModifiedBy>Jonathan Vella</cp:lastModifiedBy>
  <cp:revision>1</cp:revision>
  <dcterms:created xsi:type="dcterms:W3CDTF">2022-11-01T12:15:34Z</dcterms:created>
  <dcterms:modified xsi:type="dcterms:W3CDTF">2022-11-01T12:41:31Z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